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74" r:id="rId3"/>
    <p:sldId id="285" r:id="rId4"/>
    <p:sldId id="284" r:id="rId5"/>
    <p:sldId id="258" r:id="rId6"/>
    <p:sldId id="272" r:id="rId7"/>
    <p:sldId id="273" r:id="rId8"/>
    <p:sldId id="280" r:id="rId9"/>
    <p:sldId id="275" r:id="rId10"/>
    <p:sldId id="276" r:id="rId11"/>
    <p:sldId id="277" r:id="rId12"/>
    <p:sldId id="278" r:id="rId13"/>
    <p:sldId id="279" r:id="rId14"/>
    <p:sldId id="282" r:id="rId15"/>
    <p:sldId id="283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58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Introduce yourself and explain the purpose of this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DF51A-DAA7-C32C-D5AA-21B232933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E9E049-F226-A899-2346-28362C182F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F5DDB5-3F74-370B-07B2-C5507B0E7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F54E7-7D27-FDB5-69E8-E184D642A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35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1CB51-5201-6249-4ED5-106002AD0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84259-DDB1-DD84-5D72-F0570F5E3D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10A011-1FBE-0255-D73A-E18D2B8797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B1688-7A44-820A-FB93-86728029D7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58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AB06C-CE88-20B5-2F59-B60D46281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EFD59-41C9-C80F-B26F-3243F42729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AF05B6-2E73-81C1-FB9D-7B70E06822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F7D3C-4AB5-8291-C13D-9D6099D0EF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68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EBD78-680F-5C4D-2570-3F92040C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B9B61C-844C-5759-EAA4-B93F6E3F08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8248C0-6226-3E4D-5CAF-A62A711D6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32DF2-559C-5587-4438-9A581EA7E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05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9727E-EFEB-8DF7-0D4D-388680600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D63C37-F283-B33C-A5A3-C4339578F4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E4EC83-5E80-0261-499B-8B0F07F899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A16BB1-D487-B075-E1EF-F16CB15EA7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467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D087F-081D-F2E5-B242-284C87E7B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B6A095-0846-BB1F-3CB7-CB742AD945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7A5223-03EA-77D9-A02A-2FA6FD8DB3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763464-79F9-1B0E-12DD-1A8A8CAC23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32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21CE5-D2C3-46BC-DEF5-6DB67D3D4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278173-6095-67F9-1040-DC6F60E054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380E03-C949-B01C-E395-87118779D1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Explain why these procedures matter and their impact on BOR cases.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76E27-3EF8-62E5-D0F9-C6EBE95A76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151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100F3-D977-9BAA-694F-796E00151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3A154D-C3E9-32B7-4057-C70C3D2C82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2F495B-78EF-6458-18FB-6C624BB3A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Explain why these procedures matter and their impact on BOR cases.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E6D90-D1A0-635D-C61E-18E9932B6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86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AF699-B476-8EB1-2B28-B78C3544D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43D0-CB27-D018-D607-34E4B60C9F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012944-CB89-B2B3-DD00-3D18A7AB72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Explain why these procedures matter and their impact on BOR cases.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B4815-8136-8EF2-1849-2559B26B6E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1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AC6AB-9607-2B77-6105-4A5374A90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3B2DA2-15AA-AF9E-DE00-61393230AB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616335-A7C2-3F8F-05EE-271626B1E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368C19-2A92-8615-A4B8-15524C0144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65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B5B7A-74DE-826B-B542-707AE7BFF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AE9474-E94D-AD2E-C828-0B93D73FFF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D2594E-8340-E416-BDCD-54F21FD4BD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D037A-C09A-B460-09E6-BB813B2AF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72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E4A54-EC72-D0A3-979C-F7C239E98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492BFA-14E1-08CB-9A89-E1EE4CB9F2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AB1752-D330-0F44-98B5-B611255655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EB42F-1929-EC85-C47A-342534687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35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C06B1-ECC6-D8A6-4398-787F81CAB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15A303-36A3-6C19-AAEB-D208DE88D6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D88CF6-B1E5-0B42-9BF1-8A1DBE190B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Highlight key statutes and emphasize adherence to legal standards.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4AB70-D4A4-F53C-E210-F1D0355687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43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73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23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611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1451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76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1975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84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590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85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536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939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28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53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43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5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013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96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9768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BOR@starkcountyohio.gov" TargetMode="External"/><Relationship Id="rId4" Type="http://schemas.openxmlformats.org/officeDocument/2006/relationships/hyperlink" Target="mailto:gdzeiglerjr@starkcountyohio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272" y="1671788"/>
            <a:ext cx="3129977" cy="2790483"/>
          </a:xfrm>
        </p:spPr>
        <p:txBody>
          <a:bodyPr>
            <a:normAutofit/>
          </a:bodyPr>
          <a:lstStyle/>
          <a:p>
            <a:pPr algn="r">
              <a:defRPr sz="3200" b="1">
                <a:solidFill>
                  <a:srgbClr val="003366"/>
                </a:solidFill>
              </a:defRPr>
            </a:pPr>
            <a:r>
              <a:rPr lang="en-US" sz="4500" dirty="0"/>
              <a:t>Board of Revision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672" y="685800"/>
            <a:ext cx="4983480" cy="4603750"/>
          </a:xfrm>
        </p:spPr>
        <p:txBody>
          <a:bodyPr>
            <a:normAutofit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lang="en-US" dirty="0">
                <a:solidFill>
                  <a:schemeClr val="tx1"/>
                </a:solidFill>
              </a:rPr>
              <a:t>Gary D. Zeigler II</a:t>
            </a:r>
          </a:p>
          <a:p>
            <a:pPr lvl="1">
              <a:defRPr sz="2000">
                <a:solidFill>
                  <a:srgbClr val="000000"/>
                </a:solidFill>
              </a:defRPr>
            </a:pPr>
            <a:r>
              <a:rPr lang="en-US" sz="2000" dirty="0">
                <a:solidFill>
                  <a:schemeClr val="tx1"/>
                </a:solidFill>
              </a:rPr>
              <a:t>Commercial Staff Appraiser</a:t>
            </a:r>
          </a:p>
          <a:p>
            <a:pPr lvl="2">
              <a:defRPr sz="20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chemeClr val="tx1"/>
                </a:solidFill>
              </a:rPr>
              <a:t>21 years on staff</a:t>
            </a:r>
          </a:p>
          <a:p>
            <a:pPr lvl="1">
              <a:defRPr sz="2000">
                <a:solidFill>
                  <a:srgbClr val="000000"/>
                </a:solidFill>
              </a:defRPr>
            </a:pPr>
            <a:r>
              <a:rPr lang="en-US" sz="2000" dirty="0">
                <a:solidFill>
                  <a:schemeClr val="tx1"/>
                </a:solidFill>
              </a:rPr>
              <a:t>gdzeiglerjr@starkcountyohio.gov</a:t>
            </a:r>
          </a:p>
          <a:p>
            <a:pPr lvl="1">
              <a:defRPr sz="2000">
                <a:solidFill>
                  <a:srgbClr val="000000"/>
                </a:solidFill>
              </a:defRPr>
            </a:pPr>
            <a:r>
              <a:rPr lang="en-US" sz="2000" dirty="0">
                <a:solidFill>
                  <a:schemeClr val="tx1"/>
                </a:solidFill>
              </a:rPr>
              <a:t>Board Hearing Officer </a:t>
            </a:r>
          </a:p>
        </p:txBody>
      </p:sp>
      <p:pic>
        <p:nvPicPr>
          <p:cNvPr id="4" name="Picture 3" descr="A green and white logo">
            <a:extLst>
              <a:ext uri="{FF2B5EF4-FFF2-40B4-BE49-F238E27FC236}">
                <a16:creationId xmlns:a16="http://schemas.microsoft.com/office/drawing/2014/main" id="{EF604DCD-7AF8-566E-4E15-2F0D0E197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9" y="271082"/>
            <a:ext cx="5943600" cy="968375"/>
          </a:xfrm>
          <a:prstGeom prst="rect">
            <a:avLst/>
          </a:prstGeom>
        </p:spPr>
      </p:pic>
      <p:pic>
        <p:nvPicPr>
          <p:cNvPr id="1026" name="Picture 2" descr="Angie;s Head Shot 2024">
            <a:extLst>
              <a:ext uri="{FF2B5EF4-FFF2-40B4-BE49-F238E27FC236}">
                <a16:creationId xmlns:a16="http://schemas.microsoft.com/office/drawing/2014/main" id="{0FA809D1-38DF-5516-0148-BD220FFA1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587" y="271082"/>
            <a:ext cx="734070" cy="91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unny sign, complaint. Colorado, USA Stock Photo - Alamy">
            <a:extLst>
              <a:ext uri="{FF2B5EF4-FFF2-40B4-BE49-F238E27FC236}">
                <a16:creationId xmlns:a16="http://schemas.microsoft.com/office/drawing/2014/main" id="{70118079-1BA5-166F-D803-45975D9DA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5412"/>
            <a:ext cx="2715768" cy="196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9E7E41-A205-FFC8-7C9E-B0E6687BC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5861999-1C63-8A7C-5967-11D2609A9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EEF64-25AF-C9BC-7371-3E690914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>
              <a:defRPr sz="3200" b="1">
                <a:solidFill>
                  <a:srgbClr val="003366"/>
                </a:solidFill>
              </a:defRPr>
            </a:pPr>
            <a:r>
              <a:rPr lang="en-US" sz="4200" dirty="0"/>
              <a:t>HypO 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F3A365-CA83-84A1-C191-F35E1F957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D3A47-A4F9-1AD8-FE4F-6DF9A382A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365760"/>
            <a:ext cx="4056458" cy="4923790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Client’s 60-unit apartment complex is valued at $5 million by the county with no counter-complaint from the BOE. Client says no way, it’s worth between $3-$4 million and does not want to get an appraisal because they are already spending money on legal representation.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What do you do?</a:t>
            </a:r>
          </a:p>
          <a:p>
            <a:pPr marL="457200" indent="-457200">
              <a:buAutoNum type="alphaUcPeriod"/>
            </a:pPr>
            <a:r>
              <a:rPr lang="en-US" sz="2000" dirty="0">
                <a:solidFill>
                  <a:schemeClr val="tx1"/>
                </a:solidFill>
              </a:rPr>
              <a:t>Create your own analysis as an attorney and submit that to the Board</a:t>
            </a:r>
          </a:p>
          <a:p>
            <a:pPr marL="457200" indent="-457200">
              <a:buAutoNum type="alphaUcPeriod"/>
            </a:pPr>
            <a:r>
              <a:rPr lang="en-US" sz="2000" dirty="0">
                <a:solidFill>
                  <a:schemeClr val="tx1"/>
                </a:solidFill>
              </a:rPr>
              <a:t>Decline assignment because you have other things to do</a:t>
            </a:r>
          </a:p>
          <a:p>
            <a:pPr marL="457200" indent="-457200">
              <a:buAutoNum type="alphaUcPeriod"/>
            </a:pPr>
            <a:r>
              <a:rPr lang="en-US" dirty="0">
                <a:solidFill>
                  <a:schemeClr val="tx1"/>
                </a:solidFill>
              </a:rPr>
              <a:t>Illustrate to the client the Cost-Benefit of getting an appraisal.</a:t>
            </a:r>
          </a:p>
          <a:p>
            <a:pPr marL="457200" indent="-457200">
              <a:buAutoNum type="alphaUcPeriod"/>
            </a:pPr>
            <a:r>
              <a:rPr lang="en-US" dirty="0">
                <a:solidFill>
                  <a:schemeClr val="tx1"/>
                </a:solidFill>
              </a:rPr>
              <a:t>Rely on other tax comparables from other similar properties in the county. 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459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B7DDB2-9307-8C7D-F229-8510C899E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9D83A82-A4B3-1E3A-C97C-385D97A10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E37EBF-69C7-5A04-7C3D-53097C29E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>
              <a:defRPr sz="3200" b="1">
                <a:solidFill>
                  <a:srgbClr val="003366"/>
                </a:solidFill>
              </a:defRPr>
            </a:pPr>
            <a:r>
              <a:rPr lang="en-US" sz="4200" dirty="0"/>
              <a:t>HypO 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AB02A5-E71F-9936-23F9-DAE13FA43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E41CB-D857-86DB-5871-FBA06C894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365760"/>
            <a:ext cx="4056458" cy="49237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Client comes in and states that he/she has an appraisal for the appeal that is lower than the bank appraisal that was just completed for a refinance loan.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Do you submit the bank appraisal, fee appraisal or both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AutoNum type="alphaUcPeriod"/>
            </a:pPr>
            <a:r>
              <a:rPr lang="en-US" sz="2000" dirty="0">
                <a:solidFill>
                  <a:schemeClr val="tx1"/>
                </a:solidFill>
              </a:rPr>
              <a:t>Just submit the fee appraisal because it is for the intended use for the BOR members</a:t>
            </a:r>
          </a:p>
          <a:p>
            <a:pPr marL="457200" indent="-457200">
              <a:buAutoNum type="alphaUcPeriod"/>
            </a:pPr>
            <a:r>
              <a:rPr lang="en-US" dirty="0">
                <a:solidFill>
                  <a:schemeClr val="tx1"/>
                </a:solidFill>
              </a:rPr>
              <a:t>Submit both and hope for the best</a:t>
            </a:r>
          </a:p>
          <a:p>
            <a:pPr marL="457200" indent="-457200">
              <a:buAutoNum type="alphaUcPeriod"/>
            </a:pPr>
            <a:r>
              <a:rPr lang="en-US" sz="2000" dirty="0">
                <a:solidFill>
                  <a:schemeClr val="tx1"/>
                </a:solidFill>
              </a:rPr>
              <a:t>Say that the client never received a copy of the bank appraisal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94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FDFB3E-7C75-9EC4-89C0-77E6AF9B7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4EBB5DE-90B7-44D3-6305-E1E7C03940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7B3AD7-DF53-5B4C-EEF3-8EDA75BB6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>
              <a:defRPr sz="3200" b="1">
                <a:solidFill>
                  <a:srgbClr val="003366"/>
                </a:solidFill>
              </a:defRPr>
            </a:pPr>
            <a:r>
              <a:rPr lang="en-US" sz="4200" dirty="0"/>
              <a:t>HypO 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14E041C-CF23-A7A4-2B9F-3B3FAD3D1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2E6E9-B51A-615E-9F66-41D591134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365760"/>
            <a:ext cx="4056458" cy="492379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Client comes in and states that their property in </a:t>
            </a:r>
            <a:r>
              <a:rPr lang="en-US" b="1" dirty="0">
                <a:solidFill>
                  <a:schemeClr val="tx1"/>
                </a:solidFill>
              </a:rPr>
              <a:t>no way shape or form </a:t>
            </a:r>
            <a:r>
              <a:rPr lang="en-US" dirty="0">
                <a:solidFill>
                  <a:schemeClr val="tx1"/>
                </a:solidFill>
              </a:rPr>
              <a:t>has gone up 70% in one year after a reappraisal.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Advise your client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A.    Say, “Yep! I agree, no way it 	went up, so I will handle this and  	get you a reduction!”</a:t>
            </a:r>
          </a:p>
          <a:p>
            <a:pPr marL="457200" indent="-457200">
              <a:buAutoNum type="alphaUcPeriod" startAt="2"/>
            </a:pPr>
            <a:r>
              <a:rPr lang="en-US" dirty="0">
                <a:solidFill>
                  <a:schemeClr val="tx1"/>
                </a:solidFill>
              </a:rPr>
              <a:t>Bring in your own evidence that you have collected as an attorney to the BOR hearing</a:t>
            </a:r>
          </a:p>
          <a:p>
            <a:pPr marL="457200" indent="-457200">
              <a:buAutoNum type="alphaUcPeriod" startAt="2"/>
            </a:pPr>
            <a:r>
              <a:rPr lang="en-US" dirty="0">
                <a:solidFill>
                  <a:schemeClr val="tx1"/>
                </a:solidFill>
              </a:rPr>
              <a:t>Tell your client, “before you file, let me research that with a connection I have in the real estate market”</a:t>
            </a:r>
          </a:p>
          <a:p>
            <a:pPr marL="457200" indent="-457200">
              <a:buAutoNum type="alphaUcPeriod" startAt="2"/>
            </a:pPr>
            <a:r>
              <a:rPr lang="en-US" dirty="0">
                <a:solidFill>
                  <a:schemeClr val="tx1"/>
                </a:solidFill>
              </a:rPr>
              <a:t>Immediately engage an appraiser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03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FFAF58-CD3E-6BC6-1B82-E078BE1E0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720F4F8-0CE7-F33A-CB46-ADE73A431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77AADA-A3A5-83A2-0E27-56951131B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>
              <a:defRPr sz="3200" b="1">
                <a:solidFill>
                  <a:srgbClr val="003366"/>
                </a:solidFill>
              </a:defRPr>
            </a:pPr>
            <a:r>
              <a:rPr lang="en-US" sz="4200" dirty="0"/>
              <a:t>Options other than Board of Revision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6659A5-D37A-271F-B9B2-8C0B0BD37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FC197-7691-FD05-7B4D-430CB19BD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365760"/>
            <a:ext cx="4056458" cy="492379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The Stark County Auditor’s office opens an </a:t>
            </a:r>
            <a:r>
              <a:rPr lang="en-US" b="1" dirty="0">
                <a:solidFill>
                  <a:schemeClr val="tx1"/>
                </a:solidFill>
              </a:rPr>
              <a:t>Informal Appeal process mid-August until October 1</a:t>
            </a:r>
            <a:r>
              <a:rPr lang="en-US" b="1" baseline="30000" dirty="0">
                <a:solidFill>
                  <a:schemeClr val="tx1"/>
                </a:solidFill>
              </a:rPr>
              <a:t>st</a:t>
            </a:r>
            <a:r>
              <a:rPr lang="en-US" b="1" dirty="0">
                <a:solidFill>
                  <a:schemeClr val="tx1"/>
                </a:solidFill>
              </a:rPr>
              <a:t> (dates can change)</a:t>
            </a:r>
          </a:p>
          <a:p>
            <a:r>
              <a:rPr lang="en-US" dirty="0">
                <a:solidFill>
                  <a:schemeClr val="tx1"/>
                </a:solidFill>
              </a:rPr>
              <a:t>The Commercial Department alone, with 3 staff members, researched over 800-1000 informal appeals with the 2024 reappraisal </a:t>
            </a:r>
          </a:p>
          <a:p>
            <a:r>
              <a:rPr lang="en-US" dirty="0">
                <a:solidFill>
                  <a:schemeClr val="tx1"/>
                </a:solidFill>
              </a:rPr>
              <a:t>Stark County </a:t>
            </a:r>
            <a:r>
              <a:rPr lang="en-US" b="1" dirty="0">
                <a:solidFill>
                  <a:schemeClr val="tx1"/>
                </a:solidFill>
              </a:rPr>
              <a:t>is a leading performer amongst other counties in being proactive with taxpayers, especially, with the informal appeal process.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460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E33C99-73A6-E3BF-97A4-14D53E2C3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DCB1C2D-4246-645C-DFB4-954ABFC0A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D6C7F0-C0CE-F1F9-B5FB-079AF90DC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>
              <a:defRPr sz="3200" b="1">
                <a:solidFill>
                  <a:srgbClr val="003366"/>
                </a:solidFill>
              </a:defRPr>
            </a:pPr>
            <a:r>
              <a:rPr lang="en-US" sz="4200" dirty="0"/>
              <a:t>The Key Takeaways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F6E73D-F000-3305-FCD4-C479B3299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305D9-99F2-CF6F-1385-EC7BE3FCD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365760"/>
            <a:ext cx="4056458" cy="4923790"/>
          </a:xfrm>
        </p:spPr>
        <p:txBody>
          <a:bodyPr>
            <a:normAutofit fontScale="85000" lnSpcReduction="10000"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Stark County Auditor is </a:t>
            </a:r>
            <a:r>
              <a:rPr lang="en-US" sz="2000" b="1" dirty="0">
                <a:solidFill>
                  <a:schemeClr val="tx1"/>
                </a:solidFill>
              </a:rPr>
              <a:t>ALWAYS</a:t>
            </a:r>
            <a:r>
              <a:rPr lang="en-US" sz="2000" dirty="0">
                <a:solidFill>
                  <a:schemeClr val="tx1"/>
                </a:solidFill>
              </a:rPr>
              <a:t> here to answer questions and guide you in filing a Board of Revision appeal</a:t>
            </a:r>
          </a:p>
          <a:p>
            <a:r>
              <a:rPr lang="en-US" dirty="0">
                <a:solidFill>
                  <a:schemeClr val="tx1"/>
                </a:solidFill>
              </a:rPr>
              <a:t>If you should file an appeal and forget to put something of material value on the appeal, please contact our BOR Department. </a:t>
            </a:r>
            <a:r>
              <a:rPr lang="en-US" b="1" dirty="0">
                <a:solidFill>
                  <a:schemeClr val="tx1"/>
                </a:solidFill>
              </a:rPr>
              <a:t>Don’t wait until the appeal day to say something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But </a:t>
            </a:r>
            <a:r>
              <a:rPr lang="en-US" b="1" dirty="0">
                <a:solidFill>
                  <a:schemeClr val="tx1"/>
                </a:solidFill>
              </a:rPr>
              <a:t>most importantly r</a:t>
            </a:r>
            <a:r>
              <a:rPr lang="en-US" sz="2000" b="1" dirty="0">
                <a:solidFill>
                  <a:schemeClr val="tx1"/>
                </a:solidFill>
              </a:rPr>
              <a:t>emember</a:t>
            </a:r>
            <a:r>
              <a:rPr lang="en-US" sz="2000" dirty="0">
                <a:solidFill>
                  <a:schemeClr val="tx1"/>
                </a:solidFill>
              </a:rPr>
              <a:t>: This is a fluid process that should be an </a:t>
            </a:r>
            <a:r>
              <a:rPr lang="en-US" sz="2000" b="1" dirty="0">
                <a:solidFill>
                  <a:schemeClr val="tx1"/>
                </a:solidFill>
              </a:rPr>
              <a:t>open and productive discussion</a:t>
            </a:r>
            <a:r>
              <a:rPr lang="en-US" sz="2000" dirty="0">
                <a:solidFill>
                  <a:schemeClr val="tx1"/>
                </a:solidFill>
              </a:rPr>
              <a:t> with the Board members and BOE counsel.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153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624B32-E646-4D6C-E362-BFC276681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BBE3E6-08B0-55A0-A101-D2A478BBB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934" y="4487332"/>
            <a:ext cx="4220368" cy="1507067"/>
          </a:xfrm>
        </p:spPr>
        <p:txBody>
          <a:bodyPr>
            <a:normAutofit/>
          </a:bodyPr>
          <a:lstStyle/>
          <a:p>
            <a:pPr>
              <a:defRPr sz="3200" b="1">
                <a:solidFill>
                  <a:srgbClr val="003366"/>
                </a:solidFill>
              </a:defRPr>
            </a:pPr>
            <a:r>
              <a:rPr lang="en-US" dirty="0"/>
              <a:t>Questions</a:t>
            </a:r>
          </a:p>
        </p:txBody>
      </p:sp>
      <p:pic>
        <p:nvPicPr>
          <p:cNvPr id="19" name="Picture 18" descr="3D black question marks with one yellow question mark">
            <a:extLst>
              <a:ext uri="{FF2B5EF4-FFF2-40B4-BE49-F238E27FC236}">
                <a16:creationId xmlns:a16="http://schemas.microsoft.com/office/drawing/2014/main" id="{0584F807-B874-7B74-BE27-BCDFC21EB4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444" r="31577" b="1"/>
          <a:stretch>
            <a:fillRect/>
          </a:stretch>
        </p:blipFill>
        <p:spPr>
          <a:xfrm>
            <a:off x="623" y="10"/>
            <a:ext cx="2626519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30B2C-0EA4-5409-5F3C-EC483A96F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3459" y="685800"/>
            <a:ext cx="4969554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Contact Information: </a:t>
            </a:r>
          </a:p>
          <a:p>
            <a:pPr lvl="1"/>
            <a:r>
              <a:rPr lang="en-US" b="1" dirty="0">
                <a:hlinkClick r:id="rId4"/>
              </a:rPr>
              <a:t>gdzeiglerjr@starkcountyohio.gov</a:t>
            </a:r>
            <a:endParaRPr lang="en-US" b="1" dirty="0"/>
          </a:p>
          <a:p>
            <a:pPr lvl="1"/>
            <a:endParaRPr lang="en-US" b="1" dirty="0"/>
          </a:p>
          <a:p>
            <a:pPr lvl="1"/>
            <a:r>
              <a:rPr lang="en-US" b="1" dirty="0"/>
              <a:t>Board of Revision Department: </a:t>
            </a:r>
          </a:p>
          <a:p>
            <a:pPr lvl="2"/>
            <a:r>
              <a:rPr lang="en-US" b="1" dirty="0">
                <a:hlinkClick r:id="rId5"/>
              </a:rPr>
              <a:t>BOR@starkcountyohio.gov</a:t>
            </a:r>
            <a:endParaRPr lang="en-US" b="1" dirty="0"/>
          </a:p>
          <a:p>
            <a:pPr lvl="2"/>
            <a:r>
              <a:rPr lang="en-US" b="1" dirty="0"/>
              <a:t>Or call 330-451-7100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07636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578C27-D0E3-FBCB-C3E7-A02A1E420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36BA2-8035-0838-704B-BD250D6B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 algn="r">
              <a:defRPr sz="3200" b="1">
                <a:solidFill>
                  <a:srgbClr val="003366"/>
                </a:solidFill>
              </a:defRPr>
            </a:pPr>
            <a:r>
              <a:rPr lang="en-US" sz="4500" dirty="0"/>
              <a:t>Stark County Stats on Appeals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B1612-3B58-3220-B31C-BCEF12E31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6552" y="1417320"/>
            <a:ext cx="4211906" cy="387223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6400" b="1" dirty="0">
                <a:solidFill>
                  <a:schemeClr val="tx1"/>
                </a:solidFill>
              </a:rPr>
              <a:t>2024 BOR's</a:t>
            </a:r>
          </a:p>
          <a:p>
            <a:endParaRPr lang="en-US" sz="6400" dirty="0">
              <a:solidFill>
                <a:schemeClr val="tx1"/>
              </a:solidFill>
            </a:endParaRPr>
          </a:p>
          <a:p>
            <a:r>
              <a:rPr lang="en-US" sz="6400" b="1" dirty="0">
                <a:solidFill>
                  <a:schemeClr val="tx1"/>
                </a:solidFill>
              </a:rPr>
              <a:t>Total BORs: 1448 </a:t>
            </a:r>
            <a:r>
              <a:rPr lang="en-US" sz="6400" dirty="0">
                <a:solidFill>
                  <a:schemeClr val="tx1"/>
                </a:solidFill>
              </a:rPr>
              <a:t>(est. 1% of total RES/AG parcels)</a:t>
            </a:r>
          </a:p>
          <a:p>
            <a:endParaRPr lang="en-US" sz="6400" dirty="0">
              <a:solidFill>
                <a:schemeClr val="tx1"/>
              </a:solidFill>
            </a:endParaRPr>
          </a:p>
          <a:p>
            <a:r>
              <a:rPr lang="en-US" sz="6400" b="1" dirty="0">
                <a:solidFill>
                  <a:schemeClr val="tx1"/>
                </a:solidFill>
              </a:rPr>
              <a:t>Residential/Ag: </a:t>
            </a:r>
            <a:r>
              <a:rPr lang="en-US" sz="6400" dirty="0">
                <a:solidFill>
                  <a:schemeClr val="tx1"/>
                </a:solidFill>
              </a:rPr>
              <a:t>1070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Reduction</a:t>
            </a:r>
            <a:r>
              <a:rPr lang="en-US" sz="6400" dirty="0">
                <a:solidFill>
                  <a:schemeClr val="tx1"/>
                </a:solidFill>
              </a:rPr>
              <a:t>: 844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No Change</a:t>
            </a:r>
            <a:r>
              <a:rPr lang="en-US" sz="6400" dirty="0">
                <a:solidFill>
                  <a:schemeClr val="tx1"/>
                </a:solidFill>
              </a:rPr>
              <a:t>: 208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Increase</a:t>
            </a:r>
            <a:r>
              <a:rPr lang="en-US" sz="6400" dirty="0">
                <a:solidFill>
                  <a:schemeClr val="tx1"/>
                </a:solidFill>
              </a:rPr>
              <a:t>: 18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Average Value: </a:t>
            </a:r>
            <a:r>
              <a:rPr lang="en-US" sz="6400" dirty="0">
                <a:solidFill>
                  <a:schemeClr val="tx1"/>
                </a:solidFill>
              </a:rPr>
              <a:t>364,852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Average Reduction</a:t>
            </a:r>
            <a:r>
              <a:rPr lang="en-US" sz="6400" dirty="0">
                <a:solidFill>
                  <a:schemeClr val="tx1"/>
                </a:solidFill>
              </a:rPr>
              <a:t>: 20%</a:t>
            </a:r>
          </a:p>
          <a:p>
            <a:pPr marL="0" indent="0">
              <a:buNone/>
            </a:pPr>
            <a:r>
              <a:rPr lang="en-US" sz="6400" dirty="0">
                <a:solidFill>
                  <a:schemeClr val="tx1"/>
                </a:solidFill>
              </a:rPr>
              <a:t> 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Com</a:t>
            </a:r>
            <a:r>
              <a:rPr lang="en-US" sz="6400" dirty="0">
                <a:solidFill>
                  <a:schemeClr val="tx1"/>
                </a:solidFill>
              </a:rPr>
              <a:t>: 378 (1.35% COM/IND parcels)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Reduction</a:t>
            </a:r>
            <a:r>
              <a:rPr lang="en-US" sz="6400" dirty="0">
                <a:solidFill>
                  <a:schemeClr val="tx1"/>
                </a:solidFill>
              </a:rPr>
              <a:t>: 266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No Change</a:t>
            </a:r>
            <a:r>
              <a:rPr lang="en-US" sz="6400" dirty="0">
                <a:solidFill>
                  <a:schemeClr val="tx1"/>
                </a:solidFill>
              </a:rPr>
              <a:t>: 77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Increase</a:t>
            </a:r>
            <a:r>
              <a:rPr lang="en-US" sz="6400" dirty="0">
                <a:solidFill>
                  <a:schemeClr val="tx1"/>
                </a:solidFill>
              </a:rPr>
              <a:t>: 35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Average Value</a:t>
            </a:r>
            <a:r>
              <a:rPr lang="en-US" sz="6400" dirty="0">
                <a:solidFill>
                  <a:schemeClr val="tx1"/>
                </a:solidFill>
              </a:rPr>
              <a:t>: $2,284,448</a:t>
            </a:r>
          </a:p>
          <a:p>
            <a:r>
              <a:rPr lang="en-US" sz="6400" b="1" dirty="0">
                <a:solidFill>
                  <a:schemeClr val="tx1"/>
                </a:solidFill>
              </a:rPr>
              <a:t>Average Reduction</a:t>
            </a:r>
            <a:r>
              <a:rPr lang="en-US" sz="6400" dirty="0">
                <a:solidFill>
                  <a:schemeClr val="tx1"/>
                </a:solidFill>
              </a:rPr>
              <a:t>: 35%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963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F060AE-4505-BB18-2D40-341AEF99F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F92B1-6F09-49CF-C18A-4A97646B1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 algn="r">
              <a:defRPr sz="3200" b="1">
                <a:solidFill>
                  <a:srgbClr val="003366"/>
                </a:solidFill>
              </a:defRPr>
            </a:pPr>
            <a:r>
              <a:rPr lang="en-US" sz="4500" dirty="0"/>
              <a:t>Why does the BOR 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72F3E-389B-067D-0C18-CA959CCD0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9238" y="685800"/>
            <a:ext cx="3659219" cy="46037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BOR decides property valuation when appealed, classification, exemptions (CAUV) — material tax consequences</a:t>
            </a:r>
          </a:p>
          <a:p>
            <a:r>
              <a:rPr lang="en-US" dirty="0">
                <a:solidFill>
                  <a:schemeClr val="tx1"/>
                </a:solidFill>
              </a:rPr>
              <a:t>Fast, evidence-driven forum with major settlement leverage</a:t>
            </a:r>
          </a:p>
          <a:p>
            <a:pPr marL="0" indent="0">
              <a:buNone/>
              <a:defRPr sz="2000">
                <a:solidFill>
                  <a:srgbClr val="000000"/>
                </a:solidFill>
              </a:defRPr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825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19B1B4-CE6F-DFB9-E0D6-2F2BFFEC1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45693-D670-CF81-8778-1F3DB69E4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 algn="r">
              <a:defRPr sz="3200" b="1">
                <a:solidFill>
                  <a:srgbClr val="003366"/>
                </a:solidFill>
              </a:defRPr>
            </a:pPr>
            <a:r>
              <a:rPr lang="en-US" sz="4500" dirty="0"/>
              <a:t>BOR Powers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3DB54-3BE7-AEF0-9C57-835929E17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9238" y="685800"/>
            <a:ext cx="3659219" cy="46037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dirty="0">
                <a:solidFill>
                  <a:schemeClr val="tx1"/>
                </a:solidFill>
              </a:rPr>
              <a:t>Quasi-Judicial Board</a:t>
            </a:r>
          </a:p>
          <a:p>
            <a:pPr lvl="1">
              <a:lnSpc>
                <a:spcPct val="90000"/>
              </a:lnSpc>
            </a:pPr>
            <a:r>
              <a:rPr lang="en-US" sz="1700" dirty="0">
                <a:solidFill>
                  <a:schemeClr val="tx1"/>
                </a:solidFill>
              </a:rPr>
              <a:t>Administer Oaths</a:t>
            </a:r>
          </a:p>
          <a:p>
            <a:pPr lvl="1">
              <a:lnSpc>
                <a:spcPct val="90000"/>
              </a:lnSpc>
            </a:pPr>
            <a:r>
              <a:rPr lang="en-US" sz="1700" dirty="0">
                <a:solidFill>
                  <a:schemeClr val="tx1"/>
                </a:solidFill>
              </a:rPr>
              <a:t>Hear testimony from property owners, managers, appraisers, executives</a:t>
            </a:r>
          </a:p>
          <a:p>
            <a:pPr lvl="1">
              <a:lnSpc>
                <a:spcPct val="90000"/>
              </a:lnSpc>
            </a:pPr>
            <a:r>
              <a:rPr lang="en-US" sz="1700" b="1" dirty="0">
                <a:solidFill>
                  <a:schemeClr val="tx1"/>
                </a:solidFill>
              </a:rPr>
              <a:t>We don’t issue subpoenas but can request for more information (ask the owner to submit a copy of the bank appraisal)</a:t>
            </a:r>
          </a:p>
          <a:p>
            <a:pPr lvl="1">
              <a:lnSpc>
                <a:spcPct val="90000"/>
              </a:lnSpc>
            </a:pPr>
            <a:r>
              <a:rPr lang="en-US" sz="1700" b="1" dirty="0">
                <a:solidFill>
                  <a:schemeClr val="tx1"/>
                </a:solidFill>
              </a:rPr>
              <a:t>Burden of Proof: </a:t>
            </a:r>
            <a:r>
              <a:rPr lang="en-US" sz="1700" dirty="0">
                <a:solidFill>
                  <a:schemeClr val="tx1"/>
                </a:solidFill>
              </a:rPr>
              <a:t>complainant (property owner or BOE)</a:t>
            </a:r>
          </a:p>
          <a:p>
            <a:pPr lvl="1">
              <a:lnSpc>
                <a:spcPct val="90000"/>
              </a:lnSpc>
            </a:pPr>
            <a:r>
              <a:rPr lang="en-US" sz="1700" dirty="0">
                <a:solidFill>
                  <a:schemeClr val="tx1"/>
                </a:solidFill>
              </a:rPr>
              <a:t>Owner can appeal to BTA</a:t>
            </a:r>
          </a:p>
          <a:p>
            <a:pPr marL="0" indent="0">
              <a:lnSpc>
                <a:spcPct val="90000"/>
              </a:lnSpc>
              <a:buNone/>
              <a:defRPr sz="2000">
                <a:solidFill>
                  <a:srgbClr val="000000"/>
                </a:solidFill>
              </a:defRPr>
            </a:pPr>
            <a:endParaRPr lang="en-US" sz="1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045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 algn="r">
              <a:defRPr sz="3200" b="1">
                <a:solidFill>
                  <a:srgbClr val="003366"/>
                </a:solidFill>
              </a:defRPr>
            </a:pPr>
            <a:r>
              <a:rPr lang="en-US" sz="4200" dirty="0"/>
              <a:t>Who is on the Board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9238" y="685800"/>
            <a:ext cx="3659219" cy="46037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County Auditor, County Commissioner, County Treasurer (Auditor = secretary)</a:t>
            </a:r>
          </a:p>
          <a:p>
            <a:r>
              <a:rPr lang="en-US" dirty="0">
                <a:solidFill>
                  <a:schemeClr val="tx1"/>
                </a:solidFill>
              </a:rPr>
              <a:t>Boards must meet publicly; Board may appoint staff/experts per Tax Commissioner.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57EE1D-F1AF-4563-2084-8BF121CDA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04B1C5B-474C-2D19-0754-839F3A676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452C6-4926-5CD2-A46B-4A13DAA7C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 algn="r">
              <a:defRPr sz="3200" b="1">
                <a:solidFill>
                  <a:srgbClr val="003366"/>
                </a:solidFill>
              </a:defRPr>
            </a:pPr>
            <a:r>
              <a:rPr lang="en-US" sz="4200" dirty="0"/>
              <a:t>Legal Framework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6712C6-1BC9-0A8B-2AAF-3147C9A43A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6C226-928F-67B4-8E20-8F5D54E04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329184"/>
            <a:ext cx="3974161" cy="5376672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Statutory Foundations (key ORC sections)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ORC 5715.10: valuation/examination powers; examine witnesses under oath.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ORC 5715.11: mandatory duty to hear properly filed complaints.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ORC 5715.13: written, sworn application required to decrease valuation.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ORC 5715.19: who may file, deadlines, one-filing rule, third‑party limits.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ORC 5715.20: notice of decision — mailing starts appeal clock.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ORC 5715.271: burden of proof on complainant for valuation/exemption claims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ORC 119.09: appointment, powers, report/recommendation duties of referees/examiners.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ORC 102.03: ethics/conflict-of-interest prohibitions.</a:t>
            </a:r>
          </a:p>
          <a:p>
            <a:pPr marL="457200" lvl="1" indent="0">
              <a:buNone/>
              <a:defRPr sz="2000">
                <a:solidFill>
                  <a:srgbClr val="000000"/>
                </a:solidFill>
              </a:defRPr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75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D15E74-5A54-EE4B-29DA-39CC176A1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A62617D-5B77-0BAC-4545-78A364FE3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594C9E-F3F2-59F0-357C-1E2E29015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 algn="r">
              <a:defRPr sz="3200" b="1">
                <a:solidFill>
                  <a:srgbClr val="003366"/>
                </a:solidFill>
              </a:defRPr>
            </a:pPr>
            <a:r>
              <a:rPr lang="en-US" dirty="0"/>
              <a:t>Jurisdiction &amp; Filing Rules</a:t>
            </a:r>
            <a:endParaRPr lang="en-US" sz="4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BA6D28-55B9-AA02-AB4E-B54EF5D62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AE88D-AC61-13EA-9430-8A11195FA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9238" y="685800"/>
            <a:ext cx="3659219" cy="4603750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BOR jurisdiction confined to issues pleaded in complaint.</a:t>
            </a:r>
          </a:p>
          <a:p>
            <a:r>
              <a:rPr lang="en-US" b="1" dirty="0">
                <a:solidFill>
                  <a:schemeClr val="tx1"/>
                </a:solidFill>
              </a:rPr>
              <a:t>Filing window: </a:t>
            </a:r>
            <a:r>
              <a:rPr lang="en-US" dirty="0">
                <a:solidFill>
                  <a:schemeClr val="tx1"/>
                </a:solidFill>
              </a:rPr>
              <a:t>typically, by </a:t>
            </a:r>
            <a:r>
              <a:rPr lang="en-US" b="1" dirty="0">
                <a:solidFill>
                  <a:schemeClr val="tx1"/>
                </a:solidFill>
              </a:rPr>
              <a:t>March 31 </a:t>
            </a:r>
            <a:r>
              <a:rPr lang="en-US" dirty="0">
                <a:solidFill>
                  <a:schemeClr val="tx1"/>
                </a:solidFill>
              </a:rPr>
              <a:t>(postmark controls mailed filings); </a:t>
            </a:r>
            <a:r>
              <a:rPr lang="en-US" b="1" dirty="0">
                <a:solidFill>
                  <a:schemeClr val="tx1"/>
                </a:solidFill>
              </a:rPr>
              <a:t>strict calendar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One‑filing rule with narrow exceptions (sale, casualty of property, substantial change (e.g. retail tenancy).</a:t>
            </a:r>
          </a:p>
          <a:p>
            <a:r>
              <a:rPr lang="en-US" dirty="0">
                <a:solidFill>
                  <a:schemeClr val="tx1"/>
                </a:solidFill>
              </a:rPr>
              <a:t>Third‑party complaints (Board of Education) and municipal filings have heightened procedural/authorization requirements.</a:t>
            </a:r>
          </a:p>
          <a:p>
            <a:r>
              <a:rPr lang="en-US" dirty="0">
                <a:solidFill>
                  <a:schemeClr val="tx1"/>
                </a:solidFill>
              </a:rPr>
              <a:t>Corporations must be represented by licensed counsel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90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DFD13E-5019-BFBF-78D8-116E5CEED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9CFFB98-DEB7-35E7-9462-CCAFE4E15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1D3693-BF50-4EEF-C42E-14339D509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17" y="685800"/>
            <a:ext cx="3613992" cy="4603749"/>
          </a:xfrm>
        </p:spPr>
        <p:txBody>
          <a:bodyPr>
            <a:normAutofit/>
          </a:bodyPr>
          <a:lstStyle/>
          <a:p>
            <a:pPr algn="r">
              <a:defRPr sz="3200" b="1">
                <a:solidFill>
                  <a:srgbClr val="003366"/>
                </a:solidFill>
              </a:defRPr>
            </a:pPr>
            <a:r>
              <a:rPr lang="en-US" dirty="0"/>
              <a:t>Third-Party Complaints</a:t>
            </a:r>
            <a:endParaRPr lang="en-US" sz="4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4FBDE2-712B-BCFF-3C17-91C54DF05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D8D54-B991-566B-E8F0-BE73E2DFD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356616"/>
            <a:ext cx="3974161" cy="5687568"/>
          </a:xfrm>
        </p:spPr>
        <p:txBody>
          <a:bodyPr>
            <a:normAutofit fontScale="92500" lnSpcReduction="10000"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H.B. 126 passed in July 2022 </a:t>
            </a:r>
            <a:r>
              <a:rPr lang="en-US" sz="1400" dirty="0">
                <a:solidFill>
                  <a:schemeClr val="tx1"/>
                </a:solidFill>
              </a:rPr>
              <a:t>effectively setting limits on the Board of Education (BOE) filing an appeal </a:t>
            </a:r>
          </a:p>
          <a:p>
            <a:pPr lvl="1"/>
            <a:r>
              <a:rPr lang="en-US" sz="1400" b="1" dirty="0">
                <a:solidFill>
                  <a:schemeClr val="tx1"/>
                </a:solidFill>
              </a:rPr>
              <a:t>Prior to this legislation, the BOE had no limits in filing </a:t>
            </a:r>
          </a:p>
          <a:p>
            <a:r>
              <a:rPr lang="en-US" sz="1400" dirty="0">
                <a:solidFill>
                  <a:schemeClr val="tx1"/>
                </a:solidFill>
              </a:rPr>
              <a:t>H.B. 126: limits the BOE’s complaints to the  requested sale prices increases must exceed $500,000 and 10% higher than the county auditor’s value. </a:t>
            </a:r>
          </a:p>
          <a:p>
            <a:r>
              <a:rPr lang="en-US" sz="1400" b="1" dirty="0">
                <a:solidFill>
                  <a:schemeClr val="tx1"/>
                </a:solidFill>
              </a:rPr>
              <a:t>No Private agreements </a:t>
            </a:r>
            <a:r>
              <a:rPr lang="en-US" sz="1400" dirty="0">
                <a:solidFill>
                  <a:schemeClr val="tx1"/>
                </a:solidFill>
              </a:rPr>
              <a:t>with taxpayers (i.e., out of court agreements)</a:t>
            </a:r>
          </a:p>
          <a:p>
            <a:r>
              <a:rPr lang="en-US" sz="1400" b="1" dirty="0">
                <a:solidFill>
                  <a:schemeClr val="tx1"/>
                </a:solidFill>
              </a:rPr>
              <a:t>BOE loses the right to appeal </a:t>
            </a:r>
            <a:r>
              <a:rPr lang="en-US" sz="1400" dirty="0">
                <a:solidFill>
                  <a:schemeClr val="tx1"/>
                </a:solidFill>
              </a:rPr>
              <a:t>to the Board of Tax Appeals (BTA), unless they own the property</a:t>
            </a:r>
          </a:p>
          <a:p>
            <a:r>
              <a:rPr lang="en-US" sz="1400" dirty="0">
                <a:solidFill>
                  <a:schemeClr val="tx1"/>
                </a:solidFill>
              </a:rPr>
              <a:t>If the BOE intends to file a complaint or counter-complaint, the BOE must pass a formal resolution. </a:t>
            </a:r>
          </a:p>
          <a:p>
            <a:pPr lvl="1"/>
            <a:r>
              <a:rPr lang="en-US" sz="1400" dirty="0">
                <a:solidFill>
                  <a:schemeClr val="tx1"/>
                </a:solidFill>
              </a:rPr>
              <a:t>BOE are finding ways around the BTA by filing straight to the Court of Common Pleas seeking review of ORC 2506.01: </a:t>
            </a:r>
          </a:p>
          <a:p>
            <a:pPr lvl="1"/>
            <a:r>
              <a:rPr lang="en-US" sz="1400" dirty="0">
                <a:solidFill>
                  <a:schemeClr val="tx1"/>
                </a:solidFill>
              </a:rPr>
              <a:t>However, Cuyahoga and Delaware County courts held that the BOE does not standing to appeal BOR decisions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2011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CF570A-8462-DC85-E2F0-65B4A096B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FF541BC-2C0E-7BF2-27A9-DBDE9802B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14952B-6E5F-D697-4AE3-97AE67213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6" descr="Graphical user interface, application, table&#10;&#10;AI-generated content may be incorrect.">
            <a:extLst>
              <a:ext uri="{FF2B5EF4-FFF2-40B4-BE49-F238E27FC236}">
                <a16:creationId xmlns:a16="http://schemas.microsoft.com/office/drawing/2014/main" id="{A5AB113C-7F52-862C-DFAC-454142FEB3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27721" y="429433"/>
            <a:ext cx="4497491" cy="5468447"/>
          </a:xfrm>
          <a:prstGeom prst="rect">
            <a:avLst/>
          </a:prstGeom>
        </p:spPr>
      </p:pic>
      <p:pic>
        <p:nvPicPr>
          <p:cNvPr id="5" name="Picture 4" descr="Table&#10;&#10;AI-generated content may be incorrect.">
            <a:extLst>
              <a:ext uri="{FF2B5EF4-FFF2-40B4-BE49-F238E27FC236}">
                <a16:creationId xmlns:a16="http://schemas.microsoft.com/office/drawing/2014/main" id="{4C0355F2-0E50-F1C0-FDAF-4CEDA11D59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16" y="429433"/>
            <a:ext cx="4373379" cy="546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8186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11540</TotalTime>
  <Words>1191</Words>
  <Application>Microsoft Office PowerPoint</Application>
  <PresentationFormat>On-screen Show (4:3)</PresentationFormat>
  <Paragraphs>113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Slice</vt:lpstr>
      <vt:lpstr>Board of Revision</vt:lpstr>
      <vt:lpstr>Stark County Stats on Appeals</vt:lpstr>
      <vt:lpstr>Why does the BOR Matter</vt:lpstr>
      <vt:lpstr>BOR Powers</vt:lpstr>
      <vt:lpstr>Who is on the Board</vt:lpstr>
      <vt:lpstr>Legal Framework</vt:lpstr>
      <vt:lpstr>Jurisdiction &amp; Filing Rules</vt:lpstr>
      <vt:lpstr>Third-Party Complaints</vt:lpstr>
      <vt:lpstr>PowerPoint Presentation</vt:lpstr>
      <vt:lpstr>HypO 1</vt:lpstr>
      <vt:lpstr>HypO 2</vt:lpstr>
      <vt:lpstr>HypO 3</vt:lpstr>
      <vt:lpstr>Options other than Board of Revision </vt:lpstr>
      <vt:lpstr>The Key Takeaways</vt:lpstr>
      <vt:lpstr>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Gary D. Zeigler</cp:lastModifiedBy>
  <cp:revision>18</cp:revision>
  <dcterms:created xsi:type="dcterms:W3CDTF">2013-01-27T09:14:16Z</dcterms:created>
  <dcterms:modified xsi:type="dcterms:W3CDTF">2026-02-27T15:16:27Z</dcterms:modified>
  <cp:category/>
</cp:coreProperties>
</file>